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5711F83-EC23-4475-880A-1E68CF67679B}" type="datetimeFigureOut">
              <a:rPr lang="en-US" smtClean="0"/>
              <a:t>4/26/2012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2491949-50BC-4709-81CE-2BE5395BB16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711F83-EC23-4475-880A-1E68CF67679B}" type="datetimeFigureOut">
              <a:rPr lang="en-US" smtClean="0"/>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711F83-EC23-4475-880A-1E68CF67679B}" type="datetimeFigureOut">
              <a:rPr lang="en-US" smtClean="0"/>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711F83-EC23-4475-880A-1E68CF67679B}" type="datetimeFigureOut">
              <a:rPr lang="en-US" smtClean="0"/>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5711F83-EC23-4475-880A-1E68CF67679B}" type="datetimeFigureOut">
              <a:rPr lang="en-US" smtClean="0"/>
              <a:t>4/26/2012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491949-50BC-4709-81CE-2BE5395BB16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711F83-EC23-4475-880A-1E68CF67679B}" type="datetimeFigureOut">
              <a:rPr lang="en-US" smtClean="0"/>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5711F83-EC23-4475-880A-1E68CF67679B}" type="datetimeFigureOut">
              <a:rPr lang="en-US" smtClean="0"/>
              <a:t>4/26/2012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5711F83-EC23-4475-880A-1E68CF67679B}" type="datetimeFigureOut">
              <a:rPr lang="en-US" smtClean="0"/>
              <a:t>4/26/2012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711F83-EC23-4475-880A-1E68CF67679B}" type="datetimeFigureOut">
              <a:rPr lang="en-US" smtClean="0"/>
              <a:t>4/26/2012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5711F83-EC23-4475-880A-1E68CF67679B}" type="datetimeFigureOut">
              <a:rPr lang="en-US" smtClean="0"/>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491949-50BC-4709-81CE-2BE5395BB16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5711F83-EC23-4475-880A-1E68CF67679B}" type="datetimeFigureOut">
              <a:rPr lang="en-US" smtClean="0"/>
              <a:t>4/26/2012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2491949-50BC-4709-81CE-2BE5395BB16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5711F83-EC23-4475-880A-1E68CF67679B}" type="datetimeFigureOut">
              <a:rPr lang="en-US" smtClean="0"/>
              <a:t>4/26/2012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2491949-50BC-4709-81CE-2BE5395BB16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My Portfolio</a:t>
            </a:r>
            <a:endParaRPr lang="en-US" dirty="0"/>
          </a:p>
        </p:txBody>
      </p:sp>
      <p:sp>
        <p:nvSpPr>
          <p:cNvPr id="3" name="Subtitle 2"/>
          <p:cNvSpPr>
            <a:spLocks noGrp="1"/>
          </p:cNvSpPr>
          <p:nvPr>
            <p:ph type="subTitle" idx="1"/>
          </p:nvPr>
        </p:nvSpPr>
        <p:spPr/>
        <p:txBody>
          <a:bodyPr/>
          <a:lstStyle/>
          <a:p>
            <a:r>
              <a:rPr lang="en-US" dirty="0" smtClean="0"/>
              <a:t>By Dominic </a:t>
            </a:r>
            <a:r>
              <a:rPr lang="en-US" dirty="0" err="1" smtClean="0"/>
              <a:t>Tribelli</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Outcome #12</a:t>
            </a:r>
            <a:br>
              <a:rPr lang="en-US" dirty="0" smtClean="0"/>
            </a:br>
            <a:r>
              <a:rPr lang="en-US" sz="3600" dirty="0" smtClean="0"/>
              <a:t> Student will show evidence of goals and objectives that were planned and achieved</a:t>
            </a:r>
            <a:endParaRPr lang="en-US" sz="3600" dirty="0"/>
          </a:p>
        </p:txBody>
      </p:sp>
      <p:sp>
        <p:nvSpPr>
          <p:cNvPr id="3" name="Content Placeholder 2"/>
          <p:cNvSpPr>
            <a:spLocks noGrp="1"/>
          </p:cNvSpPr>
          <p:nvPr>
            <p:ph idx="1"/>
          </p:nvPr>
        </p:nvSpPr>
        <p:spPr/>
        <p:txBody>
          <a:bodyPr>
            <a:normAutofit fontScale="85000" lnSpcReduction="20000"/>
          </a:bodyPr>
          <a:lstStyle/>
          <a:p>
            <a:r>
              <a:rPr lang="en-US" b="1" dirty="0" smtClean="0"/>
              <a:t>Target Class </a:t>
            </a:r>
            <a:r>
              <a:rPr lang="en-US" dirty="0" smtClean="0"/>
              <a:t>– HDF 190</a:t>
            </a:r>
          </a:p>
          <a:p>
            <a:r>
              <a:rPr lang="en-US" b="1" dirty="0" smtClean="0"/>
              <a:t>Additional</a:t>
            </a:r>
            <a:r>
              <a:rPr lang="en-US" dirty="0" smtClean="0"/>
              <a:t> </a:t>
            </a:r>
            <a:r>
              <a:rPr lang="en-US" b="1" dirty="0" smtClean="0"/>
              <a:t>Experiences</a:t>
            </a:r>
            <a:r>
              <a:rPr lang="en-US" dirty="0" smtClean="0"/>
              <a:t> – </a:t>
            </a:r>
            <a:r>
              <a:rPr lang="en-US" dirty="0" err="1" smtClean="0"/>
              <a:t>Yola</a:t>
            </a:r>
            <a:r>
              <a:rPr lang="en-US" dirty="0" smtClean="0"/>
              <a:t> Website Aspirations, Congratulatory email for Peer Leader and URI 101 Leader</a:t>
            </a:r>
          </a:p>
          <a:p>
            <a:r>
              <a:rPr lang="en-US" b="1" dirty="0" smtClean="0"/>
              <a:t>Annotation</a:t>
            </a:r>
            <a:r>
              <a:rPr lang="en-US" dirty="0" smtClean="0"/>
              <a:t>:  When </a:t>
            </a:r>
            <a:r>
              <a:rPr lang="en-US" dirty="0" smtClean="0"/>
              <a:t>I created a website for my HDF 190 class, on my homepage of my website I described basic information of myself including what University I attend, where I am from, my major, and my aspirations.  I wrote down some goals I had planned on achieving, including becoming a URI 101 mentor and an Institute Peer Leader, and by second semester of my freshman year, I achieved them.  I received congratulatory emails for becoming a URI 101 mentor and an Institute Peer Leader.  I wrote down my aspirations at the beginning of my second semester of freshman year on my </a:t>
            </a:r>
            <a:r>
              <a:rPr lang="en-US" dirty="0" err="1" smtClean="0"/>
              <a:t>yola</a:t>
            </a:r>
            <a:r>
              <a:rPr lang="en-US" dirty="0" smtClean="0"/>
              <a:t> website, and by the end of second semester these goals became </a:t>
            </a:r>
            <a:r>
              <a:rPr lang="en-US" dirty="0" smtClean="0"/>
              <a:t>confirmed.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Outcome #24</a:t>
            </a:r>
            <a:br>
              <a:rPr lang="en-US" dirty="0" smtClean="0"/>
            </a:br>
            <a:r>
              <a:rPr lang="en-US" dirty="0" smtClean="0"/>
              <a:t> </a:t>
            </a:r>
            <a:r>
              <a:rPr lang="en-US" sz="2700" dirty="0" smtClean="0"/>
              <a:t>Student will show knowledge of the “Servant Leadership” theory of leadership by Greenleaf</a:t>
            </a:r>
            <a:endParaRPr lang="en-US" sz="2700" dirty="0"/>
          </a:p>
        </p:txBody>
      </p:sp>
      <p:sp>
        <p:nvSpPr>
          <p:cNvPr id="3" name="Content Placeholder 2"/>
          <p:cNvSpPr>
            <a:spLocks noGrp="1"/>
          </p:cNvSpPr>
          <p:nvPr>
            <p:ph idx="1"/>
          </p:nvPr>
        </p:nvSpPr>
        <p:spPr/>
        <p:txBody>
          <a:bodyPr>
            <a:normAutofit fontScale="70000" lnSpcReduction="20000"/>
          </a:bodyPr>
          <a:lstStyle/>
          <a:p>
            <a:r>
              <a:rPr lang="en-US" b="1" dirty="0" smtClean="0"/>
              <a:t>Target Class </a:t>
            </a:r>
            <a:r>
              <a:rPr lang="en-US" dirty="0" smtClean="0"/>
              <a:t>– HDF 190</a:t>
            </a:r>
          </a:p>
          <a:p>
            <a:r>
              <a:rPr lang="en-US" b="1" dirty="0" smtClean="0"/>
              <a:t>Additional Experiences </a:t>
            </a:r>
            <a:r>
              <a:rPr lang="en-US" dirty="0" smtClean="0"/>
              <a:t>– Servant Leadership model by Greenleaf, Gallup Top Strengths</a:t>
            </a:r>
          </a:p>
          <a:p>
            <a:r>
              <a:rPr lang="en-US" b="1" dirty="0" smtClean="0"/>
              <a:t>Annotation</a:t>
            </a:r>
            <a:r>
              <a:rPr lang="en-US" dirty="0" smtClean="0"/>
              <a:t>:  </a:t>
            </a:r>
            <a:r>
              <a:rPr lang="en-US" dirty="0" smtClean="0"/>
              <a:t>A servant leader is one that serves others, without seeking recognition, but only the development and good and welfare of others.  A servant leader is composed of ten ideal characteristics, according to the “Servant Leadership” model by Greenleaf.  These traits are listening, empathy, healing, foresight, awareness, persuasion, stewardship, conceptualization, commitment to the growth of people, and building community.  It is these traits that form an idealistic servant leader.  Some traits that really stand out to me are empathy and commitment to the growth of people.  Empathy is also one of my top strengths, therefore I can relate to it and utilize it; empathy is the ability to feel symmetrically with another, to feel emotions with someone rather than for someone.  With commitment to the growth of people, I feel that this trait is the required drive or passion that a servant leader possesses.  Seeing people grow is the goal of a servant leader, therefore I feel this trait best reflects servant leadership. </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Outcome #34</a:t>
            </a:r>
            <a:br>
              <a:rPr lang="en-US" dirty="0" smtClean="0"/>
            </a:br>
            <a:r>
              <a:rPr lang="en-US" sz="2700" dirty="0" smtClean="0"/>
              <a:t>Students will demonstrate knowledge of the “4 V’s”  theory of leadership by Grace (Center for Ethical Leadership)</a:t>
            </a:r>
            <a:endParaRPr lang="en-US" sz="2700" dirty="0"/>
          </a:p>
        </p:txBody>
      </p:sp>
      <p:sp>
        <p:nvSpPr>
          <p:cNvPr id="3" name="Content Placeholder 2"/>
          <p:cNvSpPr>
            <a:spLocks noGrp="1"/>
          </p:cNvSpPr>
          <p:nvPr>
            <p:ph idx="1"/>
          </p:nvPr>
        </p:nvSpPr>
        <p:spPr/>
        <p:txBody>
          <a:bodyPr>
            <a:normAutofit fontScale="62500" lnSpcReduction="20000"/>
          </a:bodyPr>
          <a:lstStyle/>
          <a:p>
            <a:r>
              <a:rPr lang="en-US" b="1" dirty="0" smtClean="0"/>
              <a:t>Target Class </a:t>
            </a:r>
            <a:r>
              <a:rPr lang="en-US" dirty="0" smtClean="0"/>
              <a:t>- HDF 190</a:t>
            </a:r>
          </a:p>
          <a:p>
            <a:r>
              <a:rPr lang="en-US" b="1" dirty="0" smtClean="0"/>
              <a:t>Additional Experiences </a:t>
            </a:r>
            <a:r>
              <a:rPr lang="en-US" dirty="0" smtClean="0"/>
              <a:t>– The 4-V model of Ethical Leadership</a:t>
            </a:r>
          </a:p>
          <a:p>
            <a:r>
              <a:rPr lang="en-US" b="1" dirty="0" smtClean="0"/>
              <a:t>Annotation:</a:t>
            </a:r>
            <a:r>
              <a:rPr lang="en-US" dirty="0" smtClean="0"/>
              <a:t>  </a:t>
            </a:r>
            <a:r>
              <a:rPr lang="en-US" dirty="0" smtClean="0"/>
              <a:t>To be an ethical leader begins with discovering values.  An individual must gain an understanding of their values, of what beliefs they want to subscribe to and ultimately the kind of character they wish to become, whether it be a humble, positive, precise, or even empathetic leader – the list goes on and on.  In the model, “Service” is the bridge that connects the values component to “Vision. “ Service is the practice of an individual’s values through service to others, and when these values are test enough, a vision is acquired.  Vision implies an ethical leader’s way of conceptualizing the outcome of actions.  The bridge that fills the gap between vision and next component, “Voice,” is the element “Polis.”  Polis implies that when a leader learns to give their vision a voice in the matter, this leader has engaged themselves in the art of politics.  With voice, a leader preaches their vision to followers and persuades and encourages others to act alongside them.  Renewal is the third and last element that connects voice with again with the first component, “Values.” Renewal means to reflect as a leader on your values, and see if the way you act is congruent in regards to your own values.  If this reflection is true and a leader acts congruently, then the last component of “Virtue” is reached.  Virtue is the highpoint of reaching congruency in your values and actions, and then consistently and continuously practicing these individual values.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Outcome #110</a:t>
            </a:r>
            <a:br>
              <a:rPr lang="en-US" dirty="0" smtClean="0"/>
            </a:br>
            <a:r>
              <a:rPr lang="en-US" sz="2700" dirty="0" smtClean="0"/>
              <a:t>Student will describe ways to build relationships between leaders and members</a:t>
            </a:r>
            <a:endParaRPr lang="en-US" sz="2700" dirty="0"/>
          </a:p>
        </p:txBody>
      </p:sp>
      <p:sp>
        <p:nvSpPr>
          <p:cNvPr id="3" name="Content Placeholder 2"/>
          <p:cNvSpPr>
            <a:spLocks noGrp="1"/>
          </p:cNvSpPr>
          <p:nvPr>
            <p:ph idx="1"/>
          </p:nvPr>
        </p:nvSpPr>
        <p:spPr/>
        <p:txBody>
          <a:bodyPr>
            <a:normAutofit fontScale="62500" lnSpcReduction="20000"/>
          </a:bodyPr>
          <a:lstStyle/>
          <a:p>
            <a:r>
              <a:rPr lang="en-US" b="1" dirty="0" smtClean="0"/>
              <a:t>Target Class </a:t>
            </a:r>
            <a:r>
              <a:rPr lang="en-US" dirty="0" smtClean="0"/>
              <a:t>– HDF 190</a:t>
            </a:r>
          </a:p>
          <a:p>
            <a:r>
              <a:rPr lang="en-US" b="1" dirty="0" smtClean="0"/>
              <a:t>Additional Experiences </a:t>
            </a:r>
            <a:r>
              <a:rPr lang="en-US" dirty="0" smtClean="0"/>
              <a:t>– Leadership Institute Training </a:t>
            </a:r>
            <a:r>
              <a:rPr lang="en-US" dirty="0" err="1" smtClean="0"/>
              <a:t>Powerpoint</a:t>
            </a:r>
            <a:r>
              <a:rPr lang="en-US" dirty="0" smtClean="0"/>
              <a:t>, Congratulatory letter for Institute Peer Leader, Servant Leadership model by Greenleaf</a:t>
            </a:r>
          </a:p>
          <a:p>
            <a:r>
              <a:rPr lang="en-US" dirty="0" smtClean="0"/>
              <a:t> </a:t>
            </a:r>
            <a:r>
              <a:rPr lang="en-US" b="1" dirty="0" smtClean="0"/>
              <a:t>Annotation:</a:t>
            </a:r>
            <a:r>
              <a:rPr lang="en-US" dirty="0" smtClean="0"/>
              <a:t>  After </a:t>
            </a:r>
            <a:r>
              <a:rPr lang="en-US" dirty="0" smtClean="0"/>
              <a:t>being accepted as a peer leader to the Leadership Institute for the summer of 2012, the peer leader team and I received </a:t>
            </a:r>
            <a:r>
              <a:rPr lang="en-US" dirty="0" smtClean="0"/>
              <a:t>some training </a:t>
            </a:r>
            <a:r>
              <a:rPr lang="en-US" dirty="0" smtClean="0"/>
              <a:t>for our position.  In our first training, we received a power point presentation that focused on how to act around the </a:t>
            </a:r>
            <a:r>
              <a:rPr lang="en-US" dirty="0" smtClean="0"/>
              <a:t>incoming </a:t>
            </a:r>
            <a:r>
              <a:rPr lang="en-US" dirty="0" smtClean="0"/>
              <a:t>freshmen and how to convert the idea of college leadership to incoming freshmen.  We were also warned that the </a:t>
            </a:r>
            <a:r>
              <a:rPr lang="en-US" dirty="0" smtClean="0"/>
              <a:t> weekend </a:t>
            </a:r>
            <a:r>
              <a:rPr lang="en-US" dirty="0" smtClean="0"/>
              <a:t>of institute would fly by, and before we will know, the school year will start and these incoming freshmen will be </a:t>
            </a:r>
            <a:r>
              <a:rPr lang="en-US" dirty="0" smtClean="0"/>
              <a:t>our students </a:t>
            </a:r>
            <a:r>
              <a:rPr lang="en-US" dirty="0" smtClean="0"/>
              <a:t>and our friends.  Therefore the principals we were told to adopt for the institute in order to build relationships with the </a:t>
            </a:r>
            <a:r>
              <a:rPr lang="en-US" dirty="0" smtClean="0"/>
              <a:t> members </a:t>
            </a:r>
            <a:r>
              <a:rPr lang="en-US" dirty="0" smtClean="0"/>
              <a:t>is to simply be yourself.  By acting like yourself, you are honest and trustworthy, which are two crucial characteristics in </a:t>
            </a:r>
            <a:r>
              <a:rPr lang="en-US" dirty="0" smtClean="0"/>
              <a:t>building </a:t>
            </a:r>
            <a:r>
              <a:rPr lang="en-US" dirty="0" smtClean="0"/>
              <a:t>a successful and meaningful relationship.  Also as leaders, we must adopt traits that a servant leader contains.  In order to </a:t>
            </a:r>
            <a:r>
              <a:rPr lang="en-US" dirty="0" smtClean="0"/>
              <a:t>help </a:t>
            </a:r>
            <a:r>
              <a:rPr lang="en-US" dirty="0" smtClean="0"/>
              <a:t>and serve others in the attempt of developing the character and autonomy of others, a servant leader must have the </a:t>
            </a:r>
            <a:r>
              <a:rPr lang="en-US" dirty="0" smtClean="0"/>
              <a:t>characteristics </a:t>
            </a:r>
            <a:r>
              <a:rPr lang="en-US" dirty="0" smtClean="0"/>
              <a:t>of listening, empathy, healing, awareness, persuasion, conceptualization, foresight, stewardship, commitment to </a:t>
            </a:r>
            <a:r>
              <a:rPr lang="en-US" dirty="0" smtClean="0"/>
              <a:t>the growth </a:t>
            </a:r>
            <a:r>
              <a:rPr lang="en-US" dirty="0" smtClean="0"/>
              <a:t>of people, and building community.  These traits must also be practiced and developed with individuality in order to </a:t>
            </a:r>
            <a:r>
              <a:rPr lang="en-US" dirty="0" smtClean="0"/>
              <a:t>help </a:t>
            </a:r>
            <a:r>
              <a:rPr lang="en-US" dirty="0" smtClean="0"/>
              <a:t>and serve others at the leadership institute and in life in general.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Outcome #112</a:t>
            </a:r>
            <a:br>
              <a:rPr lang="en-US" dirty="0" smtClean="0"/>
            </a:br>
            <a:r>
              <a:rPr lang="en-US" sz="2700" dirty="0" smtClean="0"/>
              <a:t>Student will describe how credibility applies to leadership, as well as the characteristics and skills of a credible leader</a:t>
            </a:r>
            <a:endParaRPr lang="en-US" sz="2700" dirty="0"/>
          </a:p>
        </p:txBody>
      </p:sp>
      <p:sp>
        <p:nvSpPr>
          <p:cNvPr id="3" name="Content Placeholder 2"/>
          <p:cNvSpPr>
            <a:spLocks noGrp="1"/>
          </p:cNvSpPr>
          <p:nvPr>
            <p:ph idx="1"/>
          </p:nvPr>
        </p:nvSpPr>
        <p:spPr/>
        <p:txBody>
          <a:bodyPr>
            <a:normAutofit fontScale="70000" lnSpcReduction="20000"/>
          </a:bodyPr>
          <a:lstStyle/>
          <a:p>
            <a:r>
              <a:rPr lang="en-US" b="1" dirty="0" smtClean="0"/>
              <a:t>Target Class </a:t>
            </a:r>
            <a:r>
              <a:rPr lang="en-US" dirty="0" smtClean="0"/>
              <a:t>– HDF 190</a:t>
            </a:r>
          </a:p>
          <a:p>
            <a:r>
              <a:rPr lang="en-US" b="1" dirty="0" smtClean="0"/>
              <a:t>Additional Experiences </a:t>
            </a:r>
            <a:r>
              <a:rPr lang="en-US" dirty="0" smtClean="0"/>
              <a:t>– Talk with Robert Vincent, </a:t>
            </a:r>
            <a:r>
              <a:rPr lang="en-US" dirty="0" err="1" smtClean="0"/>
              <a:t>Facebook</a:t>
            </a:r>
            <a:r>
              <a:rPr lang="en-US" dirty="0" smtClean="0"/>
              <a:t> </a:t>
            </a:r>
            <a:r>
              <a:rPr lang="en-US" dirty="0" smtClean="0"/>
              <a:t>profile, Relational Leadership Model</a:t>
            </a:r>
          </a:p>
          <a:p>
            <a:r>
              <a:rPr lang="en-US" b="1" dirty="0" smtClean="0"/>
              <a:t>Annotation:</a:t>
            </a:r>
            <a:r>
              <a:rPr lang="en-US" dirty="0" smtClean="0"/>
              <a:t>  </a:t>
            </a:r>
            <a:r>
              <a:rPr lang="en-US" dirty="0" smtClean="0"/>
              <a:t>Credibility is a very crucial characteristic of a leader.  In a conversation with my HDF 190 professor, Robert Vincent, we discussed </a:t>
            </a:r>
            <a:r>
              <a:rPr lang="en-US" dirty="0" smtClean="0"/>
              <a:t>how </a:t>
            </a:r>
            <a:r>
              <a:rPr lang="en-US" dirty="0" smtClean="0"/>
              <a:t>credibility applies to leadership.  It was stressed to me that as a leader, your name is a fragile thing.  I was told to never let </a:t>
            </a:r>
            <a:r>
              <a:rPr lang="en-US" dirty="0" smtClean="0"/>
              <a:t>anyone </a:t>
            </a:r>
            <a:r>
              <a:rPr lang="en-US" dirty="0" smtClean="0"/>
              <a:t>ruin my name, especially through communication tools such as </a:t>
            </a:r>
            <a:r>
              <a:rPr lang="en-US" dirty="0" err="1" smtClean="0"/>
              <a:t>Facebook</a:t>
            </a:r>
            <a:r>
              <a:rPr lang="en-US" dirty="0" smtClean="0"/>
              <a:t>.  In this communication site, friends can tag you </a:t>
            </a:r>
            <a:r>
              <a:rPr lang="en-US" dirty="0" smtClean="0"/>
              <a:t>in </a:t>
            </a:r>
            <a:r>
              <a:rPr lang="en-US" dirty="0" smtClean="0"/>
              <a:t>videos, photos, or comments that can potentially be harmful to your credibility in general and ultimately to your credibility as a </a:t>
            </a:r>
            <a:r>
              <a:rPr lang="en-US" dirty="0" smtClean="0"/>
              <a:t>leader </a:t>
            </a:r>
            <a:r>
              <a:rPr lang="en-US" dirty="0" smtClean="0"/>
              <a:t>and the organization you represent.  The people who see your </a:t>
            </a:r>
            <a:r>
              <a:rPr lang="en-US" dirty="0" err="1" smtClean="0"/>
              <a:t>Facebook</a:t>
            </a:r>
            <a:r>
              <a:rPr lang="en-US" dirty="0" smtClean="0"/>
              <a:t> are unknown to you, and are limitless.  To control </a:t>
            </a:r>
            <a:r>
              <a:rPr lang="en-US" dirty="0" smtClean="0"/>
              <a:t>your </a:t>
            </a:r>
            <a:r>
              <a:rPr lang="en-US" dirty="0" smtClean="0"/>
              <a:t>credibility is essential and demonstrates the skills of a credible leader; for example, looking at </a:t>
            </a:r>
            <a:r>
              <a:rPr lang="en-US" dirty="0" err="1" smtClean="0"/>
              <a:t>Facebook</a:t>
            </a:r>
            <a:r>
              <a:rPr lang="en-US" dirty="0" smtClean="0"/>
              <a:t>, the skill that is </a:t>
            </a:r>
            <a:r>
              <a:rPr lang="en-US" dirty="0" smtClean="0"/>
              <a:t>demonstrated </a:t>
            </a:r>
            <a:r>
              <a:rPr lang="en-US" dirty="0" smtClean="0"/>
              <a:t>is </a:t>
            </a:r>
            <a:r>
              <a:rPr lang="en-US" dirty="0" err="1" smtClean="0"/>
              <a:t>gatekeeping</a:t>
            </a:r>
            <a:r>
              <a:rPr lang="en-US" dirty="0" smtClean="0"/>
              <a:t>.  This skill is one possessed by a relational leader, according to the relational leadership model by </a:t>
            </a:r>
            <a:r>
              <a:rPr lang="en-US" dirty="0" err="1" smtClean="0"/>
              <a:t>Komives</a:t>
            </a:r>
            <a:r>
              <a:rPr lang="en-US" dirty="0" smtClean="0"/>
              <a:t>, McMahon, and Lucas.  To control and regulate your </a:t>
            </a:r>
            <a:r>
              <a:rPr lang="en-US" dirty="0" err="1" smtClean="0"/>
              <a:t>Facebook</a:t>
            </a:r>
            <a:r>
              <a:rPr lang="en-US" dirty="0" smtClean="0"/>
              <a:t> is to mind the flow and gate keep your credibility.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TotalTime>
  <Words>1158</Words>
  <Application>Microsoft Office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My Portfolio</vt:lpstr>
      <vt:lpstr>Outcome #12  Student will show evidence of goals and objectives that were planned and achieved</vt:lpstr>
      <vt:lpstr>Outcome #24  Student will show knowledge of the “Servant Leadership” theory of leadership by Greenleaf</vt:lpstr>
      <vt:lpstr>Outcome #34 Students will demonstrate knowledge of the “4 V’s”  theory of leadership by Grace (Center for Ethical Leadership)</vt:lpstr>
      <vt:lpstr>Outcome #110 Student will describe ways to build relationships between leaders and members</vt:lpstr>
      <vt:lpstr>Outcome #112 Student will describe how credibility applies to leadership, as well as the characteristics and skills of a credible leader</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Portfolio</dc:title>
  <dc:creator>Dominic</dc:creator>
  <cp:lastModifiedBy>Dominic</cp:lastModifiedBy>
  <cp:revision>7</cp:revision>
  <dcterms:created xsi:type="dcterms:W3CDTF">2012-04-26T15:39:25Z</dcterms:created>
  <dcterms:modified xsi:type="dcterms:W3CDTF">2012-04-26T16:02:37Z</dcterms:modified>
</cp:coreProperties>
</file>